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96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8" r:id="rId18"/>
    <p:sldId id="315" r:id="rId19"/>
    <p:sldId id="316" r:id="rId20"/>
    <p:sldId id="319" r:id="rId21"/>
    <p:sldId id="320" r:id="rId22"/>
    <p:sldId id="317" r:id="rId23"/>
    <p:sldId id="322" r:id="rId24"/>
    <p:sldId id="295" r:id="rId25"/>
  </p:sldIdLst>
  <p:sldSz cx="9144000" cy="5143500" type="screen16x9"/>
  <p:notesSz cx="6858000" cy="9144000"/>
  <p:embeddedFontLst>
    <p:embeddedFont>
      <p:font typeface="Lora" panose="020B060402020202020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Quattrocento Sans" panose="020B0604020202020204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91" d="100"/>
          <a:sy n="91" d="100"/>
        </p:scale>
        <p:origin x="7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9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7092887f1d_3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7092887f1d_3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, small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17475" y="1616470"/>
            <a:ext cx="7373475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1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6" y="896112"/>
            <a:ext cx="474077" cy="4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30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 dirty="0"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6" y="896112"/>
            <a:ext cx="474077" cy="474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9" r:id="rId3"/>
    <p:sldLayoutId id="2147483654" r:id="rId4"/>
    <p:sldLayoutId id="2147483657" r:id="rId5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TimescaleDB </a:t>
            </a:r>
            <a:r>
              <a:rPr lang="sr-Cyrl-RS" dirty="0" smtClean="0"/>
              <a:t>база података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22" y="3344085"/>
            <a:ext cx="716558" cy="7165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1710" y="4064073"/>
            <a:ext cx="3342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Ментор:</a:t>
            </a:r>
          </a:p>
          <a:p>
            <a:r>
              <a:rPr lang="sr-Cyrl-RS" dirty="0" smtClean="0"/>
              <a:t>Доц. </a:t>
            </a:r>
            <a:r>
              <a:rPr lang="sr-Cyrl-RS" dirty="0"/>
              <a:t>д</a:t>
            </a:r>
            <a:r>
              <a:rPr lang="sr-Cyrl-RS" dirty="0" smtClean="0"/>
              <a:t>р Александар Станимировић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85545" y="4060643"/>
            <a:ext cx="3216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Студент:</a:t>
            </a:r>
          </a:p>
          <a:p>
            <a:r>
              <a:rPr lang="sr-Cyrl-RS" dirty="0" smtClean="0"/>
              <a:t>Ненад Вељковић, бр. инд. 16504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      Хипертабеле </a:t>
            </a:r>
            <a:r>
              <a:rPr lang="sr-Cyrl-RS" dirty="0"/>
              <a:t>и делови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sr-Cyrl-RS" sz="1600" dirty="0"/>
              <a:t>А</a:t>
            </a:r>
            <a:r>
              <a:rPr lang="sr-Cyrl-RS" sz="1600" dirty="0" smtClean="0"/>
              <a:t>рхитектура </a:t>
            </a:r>
            <a:r>
              <a:rPr lang="sr-Cyrl-RS" sz="1600" dirty="0"/>
              <a:t>заснована на деловима  је од користи у многим аспектима управљања временским серијама података. То </a:t>
            </a:r>
            <a:r>
              <a:rPr lang="sr-Cyrl-RS" sz="1600" dirty="0" smtClean="0"/>
              <a:t>укључује:</a:t>
            </a:r>
            <a:endParaRPr lang="en-US" sz="1600" dirty="0" smtClean="0"/>
          </a:p>
          <a:p>
            <a:pPr marL="76200" indent="0">
              <a:buNone/>
            </a:pPr>
            <a:endParaRPr lang="sr-Cyrl-RS" sz="1600" dirty="0" smtClean="0"/>
          </a:p>
          <a:p>
            <a:r>
              <a:rPr lang="sr-Cyrl-RS" sz="1600" dirty="0" smtClean="0"/>
              <a:t>Податке у главној меморији</a:t>
            </a:r>
          </a:p>
          <a:p>
            <a:r>
              <a:rPr lang="sr-Cyrl-RS" sz="1600" dirty="0" smtClean="0"/>
              <a:t>Локалне индексе</a:t>
            </a:r>
          </a:p>
          <a:p>
            <a:r>
              <a:rPr lang="sr-Cyrl-RS" sz="1600" dirty="0" smtClean="0"/>
              <a:t>Лако управљање застарелим подацима</a:t>
            </a:r>
          </a:p>
          <a:p>
            <a:r>
              <a:rPr lang="sr-Cyrl-RS" sz="1600" dirty="0" smtClean="0"/>
              <a:t>Компресију </a:t>
            </a:r>
            <a:r>
              <a:rPr lang="sr-Cyrl-RS" sz="1600" dirty="0"/>
              <a:t>на основу старости и преуређење </a:t>
            </a:r>
            <a:r>
              <a:rPr lang="sr-Cyrl-RS" sz="1600" dirty="0" smtClean="0"/>
              <a:t>података</a:t>
            </a:r>
          </a:p>
          <a:p>
            <a:r>
              <a:rPr lang="sr-Cyrl-RS" sz="1600" dirty="0" smtClean="0"/>
              <a:t>Тренутну еластичност са више чворова</a:t>
            </a:r>
          </a:p>
          <a:p>
            <a:r>
              <a:rPr lang="sr-Cyrl-RS" sz="1600" dirty="0" smtClean="0"/>
              <a:t>Репликацију података</a:t>
            </a:r>
          </a:p>
          <a:p>
            <a:endParaRPr lang="en-US" sz="1600" dirty="0"/>
          </a:p>
          <a:p>
            <a:endParaRPr lang="sr-Cyrl-R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41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	Скалирање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1600" dirty="0" err="1" smtClean="0"/>
              <a:t>TimescaleDB</a:t>
            </a:r>
            <a:r>
              <a:rPr lang="sr-Cyrl-RS" sz="1600" dirty="0" smtClean="0"/>
              <a:t> </a:t>
            </a:r>
            <a:r>
              <a:rPr lang="sr-Cyrl-RS" sz="1600" dirty="0"/>
              <a:t>подржава три главне опције покретања: </a:t>
            </a:r>
            <a:endParaRPr lang="sr-Cyrl-RS" sz="1600" dirty="0" smtClean="0"/>
          </a:p>
          <a:p>
            <a:pPr marL="76200" indent="0">
              <a:buNone/>
            </a:pPr>
            <a:endParaRPr lang="en-US" sz="1600" dirty="0"/>
          </a:p>
          <a:p>
            <a:r>
              <a:rPr lang="sr-Cyrl-RS" sz="1600" dirty="0" smtClean="0"/>
              <a:t>Једна инстанца</a:t>
            </a:r>
          </a:p>
          <a:p>
            <a:pPr marL="76200" indent="0">
              <a:buNone/>
            </a:pPr>
            <a:endParaRPr lang="sr-Cyrl-RS" sz="1600" dirty="0" smtClean="0"/>
          </a:p>
          <a:p>
            <a:r>
              <a:rPr lang="sr-Cyrl-RS" sz="1600" dirty="0" smtClean="0"/>
              <a:t>Репликација помоћу примарне и резервне копије</a:t>
            </a:r>
          </a:p>
          <a:p>
            <a:pPr marL="76200" indent="0">
              <a:buNone/>
            </a:pPr>
            <a:endParaRPr lang="sr-Cyrl-RS" sz="1600" dirty="0" smtClean="0"/>
          </a:p>
          <a:p>
            <a:r>
              <a:rPr lang="en-US" sz="1600" dirty="0" err="1" smtClean="0"/>
              <a:t>TimescaleDB</a:t>
            </a:r>
            <a:r>
              <a:rPr lang="en-US" sz="1600" dirty="0" smtClean="0"/>
              <a:t> </a:t>
            </a:r>
            <a:r>
              <a:rPr lang="sr-Cyrl-RS" sz="1600" dirty="0" smtClean="0"/>
              <a:t>са више чворова и дистрибуиране хипертабеле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205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Дистрибуиране хипертабеле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r>
              <a:rPr lang="sr-Cyrl-RS" sz="1600" dirty="0" smtClean="0"/>
              <a:t>База </a:t>
            </a:r>
            <a:r>
              <a:rPr lang="sr-Cyrl-RS" sz="1600" dirty="0"/>
              <a:t>која је део дистрибуиране базе података </a:t>
            </a:r>
            <a:r>
              <a:rPr lang="sr-Cyrl-RS" sz="1600" dirty="0" smtClean="0"/>
              <a:t>може </a:t>
            </a:r>
            <a:r>
              <a:rPr lang="sr-Cyrl-RS" sz="1600" dirty="0"/>
              <a:t>да </a:t>
            </a:r>
            <a:r>
              <a:rPr lang="sr-Cyrl-RS" sz="1600" dirty="0" smtClean="0"/>
              <a:t>буде:</a:t>
            </a:r>
          </a:p>
          <a:p>
            <a:pPr marL="76200" indent="0">
              <a:buNone/>
            </a:pPr>
            <a:endParaRPr lang="sr-Cyrl-RS" sz="1600" dirty="0" smtClean="0"/>
          </a:p>
          <a:p>
            <a:r>
              <a:rPr lang="sr-Cyrl-RS" sz="1600" dirty="0" smtClean="0"/>
              <a:t>Приступни чвор</a:t>
            </a:r>
          </a:p>
          <a:p>
            <a:pPr marL="76200" indent="0">
              <a:buNone/>
            </a:pPr>
            <a:endParaRPr lang="sr-Cyrl-RS" sz="1600" dirty="0" smtClean="0"/>
          </a:p>
          <a:p>
            <a:r>
              <a:rPr lang="sr-Cyrl-RS" sz="1600" dirty="0" smtClean="0"/>
              <a:t>Чвор података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763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 </a:t>
            </a:r>
            <a:r>
              <a:rPr lang="sr-Cyrl-RS" dirty="0" smtClean="0"/>
              <a:t>      Компресија података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r>
              <a:rPr lang="en-US" sz="1600" dirty="0" err="1" smtClean="0"/>
              <a:t>TimescaleDB</a:t>
            </a:r>
            <a:r>
              <a:rPr lang="sr-Cyrl-RS" sz="1600" dirty="0" smtClean="0"/>
              <a:t> подржава могућност природне компресије података сачуваних у хипертабелама која не захтева коришћење неког специфичног система датотека или екстерног софтвера. </a:t>
            </a:r>
          </a:p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r>
              <a:rPr lang="sr-Cyrl-RS" sz="1600" dirty="0" smtClean="0"/>
              <a:t>Делови се конвертују из форме орјентисане редовима у форму орјентисану колонама.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58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 </a:t>
            </a:r>
            <a:r>
              <a:rPr lang="sr-Cyrl-RS" dirty="0" smtClean="0"/>
              <a:t>  Континуиране агрегације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381" y="1331712"/>
            <a:ext cx="4893426" cy="37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      Задржавање података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26" y="1331712"/>
            <a:ext cx="5549791" cy="36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Кориснички дефинисане акције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endParaRPr lang="sr-Cyrl-RS" sz="1600" dirty="0"/>
          </a:p>
          <a:p>
            <a:pPr marL="76200" indent="0">
              <a:buNone/>
            </a:pPr>
            <a:r>
              <a:rPr lang="sr-Cyrl-RS" sz="1600" dirty="0" smtClean="0"/>
              <a:t>Кориснички </a:t>
            </a:r>
            <a:r>
              <a:rPr lang="sr-Cyrl-RS" sz="1600" dirty="0"/>
              <a:t>дефинисане акције омогућавају покретање функција и процедура имплементираних у програмском језику по избору, које се извршавају по неком дефинисаном распореду унутар </a:t>
            </a:r>
            <a:r>
              <a:rPr lang="en-US" sz="1600" dirty="0" err="1"/>
              <a:t>TimescaleDB</a:t>
            </a:r>
            <a:r>
              <a:rPr lang="sr-Cyrl-RS" sz="1600" dirty="0"/>
              <a:t>-а.</a:t>
            </a:r>
            <a:endParaRPr lang="sr-Cyrl-R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90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       Практични део рада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r>
              <a:rPr lang="sr-Cyrl-RS" sz="1600" dirty="0" smtClean="0"/>
              <a:t>П</a:t>
            </a:r>
            <a:r>
              <a:rPr lang="sr-Cyrl-RS" sz="1600" dirty="0" smtClean="0"/>
              <a:t>рактични део овог дипломског рада представља имплементацију система за прикупљање и чување података са метеоролошких станица који користи </a:t>
            </a:r>
            <a:r>
              <a:rPr lang="en-US" sz="1600" dirty="0" err="1" smtClean="0"/>
              <a:t>TimescaleDB</a:t>
            </a:r>
            <a:r>
              <a:rPr lang="en-US" sz="1600" dirty="0" smtClean="0"/>
              <a:t> </a:t>
            </a:r>
            <a:r>
              <a:rPr lang="sr-Cyrl-RS" sz="1600" dirty="0" smtClean="0"/>
              <a:t>базу података као и апликациј</a:t>
            </a:r>
            <a:r>
              <a:rPr lang="sr-Cyrl-RS" sz="1600" dirty="0"/>
              <a:t>у</a:t>
            </a:r>
            <a:r>
              <a:rPr lang="sr-Cyrl-RS" sz="1600" dirty="0" smtClean="0"/>
              <a:t> која омогућава преглед тих података.</a:t>
            </a:r>
            <a:endParaRPr lang="sr-Cyrl-R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351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        Архитектура система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91" y="1331712"/>
            <a:ext cx="5582460" cy="37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             База података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190587" y="1524986"/>
            <a:ext cx="4063068" cy="28884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8993" y="4624552"/>
            <a:ext cx="753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SELECT create_hypertable('conditions', 'time', chunk_time_interval =&gt; 86400000000);</a:t>
            </a:r>
            <a:endParaRPr lang="en-US" dirty="0">
              <a:latin typeface="Quattrocen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2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Временске серије података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sr-Cyrl-RS" dirty="0"/>
          </a:p>
          <a:p>
            <a:r>
              <a:rPr lang="sr-Cyrl-RS" dirty="0" smtClean="0"/>
              <a:t>Шта су временске серије података?</a:t>
            </a:r>
          </a:p>
          <a:p>
            <a:pPr marL="76200" indent="0">
              <a:buNone/>
            </a:pPr>
            <a:endParaRPr lang="sr-Cyrl-RS" dirty="0" smtClean="0"/>
          </a:p>
          <a:p>
            <a:r>
              <a:rPr lang="sr-Cyrl-RS" dirty="0" smtClean="0"/>
              <a:t>Непромењивост</a:t>
            </a:r>
            <a:endParaRPr lang="sr-Cyrl-RS" dirty="0"/>
          </a:p>
          <a:p>
            <a:pPr marL="76200" indent="0">
              <a:buNone/>
            </a:pPr>
            <a:endParaRPr lang="sr-Cyrl-RS" dirty="0" smtClean="0"/>
          </a:p>
          <a:p>
            <a:r>
              <a:rPr lang="sr-Cyrl-RS" dirty="0" smtClean="0"/>
              <a:t>Примене временских серија података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6" y="896112"/>
            <a:ext cx="474077" cy="4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8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            </a:t>
            </a:r>
            <a:r>
              <a:rPr lang="en-US" dirty="0" smtClean="0"/>
              <a:t>  </a:t>
            </a:r>
            <a:r>
              <a:rPr lang="sr-Cyrl-RS" dirty="0" smtClean="0"/>
              <a:t>      Делови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2" y="1779696"/>
            <a:ext cx="85439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        Архитектура система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91" y="1331712"/>
            <a:ext cx="5582460" cy="379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12" name="7D05BB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8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	    Закључак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sz="2000" dirty="0" smtClean="0"/>
              <a:t>Временске серије података</a:t>
            </a:r>
          </a:p>
          <a:p>
            <a:endParaRPr lang="sr-Cyrl-RS" sz="2000" dirty="0" smtClean="0"/>
          </a:p>
          <a:p>
            <a:r>
              <a:rPr lang="en-US" sz="2000" dirty="0" err="1" smtClean="0"/>
              <a:t>TimescaleDB</a:t>
            </a:r>
            <a:r>
              <a:rPr lang="sr-Cyrl-RS" sz="2000" dirty="0"/>
              <a:t> </a:t>
            </a:r>
            <a:r>
              <a:rPr lang="sr-Cyrl-RS" sz="2000" dirty="0" smtClean="0"/>
              <a:t>база и њени основни концепти</a:t>
            </a:r>
          </a:p>
          <a:p>
            <a:endParaRPr lang="en-US" sz="2000" dirty="0" smtClean="0"/>
          </a:p>
          <a:p>
            <a:r>
              <a:rPr lang="sr-Cyrl-RS" sz="2000" dirty="0" smtClean="0"/>
              <a:t>Имплементација практичног дела рада</a:t>
            </a:r>
            <a:r>
              <a:rPr lang="sr-Cyrl-RS" sz="2000" dirty="0"/>
              <a:t> </a:t>
            </a:r>
            <a:endParaRPr lang="sr-Cyrl-RS" sz="2000" dirty="0" smtClean="0"/>
          </a:p>
          <a:p>
            <a:endParaRPr lang="sr-Cyrl-RS" sz="2000" dirty="0"/>
          </a:p>
          <a:p>
            <a:r>
              <a:rPr lang="sr-Cyrl-RS" sz="2000" dirty="0" smtClean="0"/>
              <a:t>За крај о </a:t>
            </a:r>
            <a:r>
              <a:rPr lang="en-US" sz="2000" dirty="0" err="1" smtClean="0"/>
              <a:t>TimescaleDB</a:t>
            </a:r>
            <a:r>
              <a:rPr lang="sr-Cyrl-RS" sz="2000" dirty="0" smtClean="0"/>
              <a:t>-у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678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51"/>
          <p:cNvSpPr txBox="1"/>
          <p:nvPr/>
        </p:nvSpPr>
        <p:spPr>
          <a:xfrm>
            <a:off x="1106100" y="1610430"/>
            <a:ext cx="69318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4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Хвала на пажњи</a:t>
            </a:r>
            <a:endParaRPr sz="4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3" name="Google Shape;1703;p5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8" name="Google Shape;1689;p51"/>
          <p:cNvSpPr txBox="1"/>
          <p:nvPr/>
        </p:nvSpPr>
        <p:spPr>
          <a:xfrm>
            <a:off x="1106100" y="3265809"/>
            <a:ext cx="69318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6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Питања?</a:t>
            </a:r>
            <a:endParaRPr sz="36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Типови</a:t>
            </a:r>
            <a:r>
              <a:rPr lang="en-US" dirty="0" smtClean="0"/>
              <a:t> </a:t>
            </a:r>
            <a:r>
              <a:rPr lang="sr-Cyrl-RS" dirty="0" smtClean="0"/>
              <a:t>временских серија података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6" y="896112"/>
            <a:ext cx="474077" cy="474077"/>
          </a:xfrm>
          <a:prstGeom prst="rect">
            <a:avLst/>
          </a:prstGeom>
        </p:spPr>
      </p:pic>
      <p:pic>
        <p:nvPicPr>
          <p:cNvPr id="6" name="Picture 5" descr="Graph showing example of regular vs. irregular time series data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250" y="1618560"/>
            <a:ext cx="5972810" cy="2684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5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Анализа</a:t>
            </a:r>
            <a:r>
              <a:rPr lang="en-US" dirty="0" smtClean="0"/>
              <a:t> </a:t>
            </a:r>
            <a:r>
              <a:rPr lang="sr-Cyrl-RS" dirty="0" smtClean="0"/>
              <a:t>временских серија података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6" y="896112"/>
            <a:ext cx="474077" cy="47407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780306" y="1616470"/>
            <a:ext cx="7410644" cy="3112200"/>
          </a:xfrm>
        </p:spPr>
        <p:txBody>
          <a:bodyPr/>
          <a:lstStyle/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r>
              <a:rPr lang="sr-Cyrl-RS" sz="1600" dirty="0" smtClean="0"/>
              <a:t>Анализа </a:t>
            </a:r>
            <a:r>
              <a:rPr lang="sr-Cyrl-RS" sz="1600" dirty="0"/>
              <a:t>временских серија података се односи на специфичан начин анализе скупа временских серија </a:t>
            </a:r>
            <a:r>
              <a:rPr lang="sr-Cyrl-RS" sz="1600" dirty="0" smtClean="0"/>
              <a:t>података </a:t>
            </a:r>
            <a:r>
              <a:rPr lang="sr-Cyrl-RS" sz="1600" dirty="0"/>
              <a:t>да би се извукли увиди, значајне статистике и друге карактеристике ових података</a:t>
            </a:r>
            <a:r>
              <a:rPr lang="sr-Cyrl-RS" sz="1600" dirty="0" smtClean="0"/>
              <a:t>.</a:t>
            </a:r>
          </a:p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r>
              <a:rPr lang="sr-Cyrl-RS" sz="1600" dirty="0" smtClean="0"/>
              <a:t>Најпознатији тип анализе је предвиђање на основу временских серија.</a:t>
            </a:r>
          </a:p>
        </p:txBody>
      </p:sp>
    </p:spTree>
    <p:extLst>
      <p:ext uri="{BB962C8B-B14F-4D97-AF65-F5344CB8AC3E}">
        <p14:creationId xmlns:p14="http://schemas.microsoft.com/office/powerpoint/2010/main" val="131829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Базе података за временске серије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sr-Cyrl-RS" dirty="0" smtClean="0"/>
          </a:p>
          <a:p>
            <a:pPr marL="76200" indent="0">
              <a:buNone/>
            </a:pPr>
            <a:r>
              <a:rPr lang="sr-Cyrl-RS" sz="1600" dirty="0"/>
              <a:t>Базе података за временске серије </a:t>
            </a:r>
            <a:r>
              <a:rPr lang="sr-Cyrl-RS" sz="1600" dirty="0" smtClean="0"/>
              <a:t>поседују одређене карактеристике које им омогућавају ефикасан рад са </a:t>
            </a:r>
            <a:r>
              <a:rPr lang="sr-Cyrl-RS" sz="1600" dirty="0" smtClean="0"/>
              <a:t>временским </a:t>
            </a:r>
            <a:r>
              <a:rPr lang="sr-Cyrl-RS" sz="1600" dirty="0" smtClean="0"/>
              <a:t>серијама података. </a:t>
            </a:r>
          </a:p>
          <a:p>
            <a:pPr marL="76200" indent="0">
              <a:buNone/>
            </a:pPr>
            <a:endParaRPr lang="sr-Cyrl-RS" sz="1600" dirty="0"/>
          </a:p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r>
              <a:rPr lang="sr-Cyrl-RS" sz="1600" dirty="0" smtClean="0"/>
              <a:t>Могу се поделити на:</a:t>
            </a:r>
          </a:p>
          <a:p>
            <a:r>
              <a:rPr lang="en-US" sz="1600" dirty="0" smtClean="0"/>
              <a:t>Native</a:t>
            </a:r>
          </a:p>
          <a:p>
            <a:r>
              <a:rPr lang="sr-Cyrl-RS" sz="1600" dirty="0" smtClean="0"/>
              <a:t>Базе реализоване као екстензија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634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Базе података за временске серије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50" y="1650047"/>
            <a:ext cx="5972810" cy="298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Базе података за временске серије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881795"/>
              </p:ext>
            </p:extLst>
          </p:nvPr>
        </p:nvGraphicFramePr>
        <p:xfrm>
          <a:off x="1276146" y="1716937"/>
          <a:ext cx="6600497" cy="2942324"/>
        </p:xfrm>
        <a:graphic>
          <a:graphicData uri="http://schemas.openxmlformats.org/drawingml/2006/table">
            <a:tbl>
              <a:tblPr firstRow="1" firstCol="1" bandRow="1">
                <a:tableStyleId>{DA5B2040-0373-4AB5-8C16-54180E59C3D7}</a:tableStyleId>
              </a:tblPr>
              <a:tblGrid>
                <a:gridCol w="1015359">
                  <a:extLst>
                    <a:ext uri="{9D8B030D-6E8A-4147-A177-3AD203B41FA5}">
                      <a16:colId xmlns:a16="http://schemas.microsoft.com/office/drawing/2014/main" val="1536615234"/>
                    </a:ext>
                  </a:extLst>
                </a:gridCol>
                <a:gridCol w="698721">
                  <a:extLst>
                    <a:ext uri="{9D8B030D-6E8A-4147-A177-3AD203B41FA5}">
                      <a16:colId xmlns:a16="http://schemas.microsoft.com/office/drawing/2014/main" val="425505368"/>
                    </a:ext>
                  </a:extLst>
                </a:gridCol>
                <a:gridCol w="817046">
                  <a:extLst>
                    <a:ext uri="{9D8B030D-6E8A-4147-A177-3AD203B41FA5}">
                      <a16:colId xmlns:a16="http://schemas.microsoft.com/office/drawing/2014/main" val="1792315651"/>
                    </a:ext>
                  </a:extLst>
                </a:gridCol>
                <a:gridCol w="742349">
                  <a:extLst>
                    <a:ext uri="{9D8B030D-6E8A-4147-A177-3AD203B41FA5}">
                      <a16:colId xmlns:a16="http://schemas.microsoft.com/office/drawing/2014/main" val="2916822353"/>
                    </a:ext>
                  </a:extLst>
                </a:gridCol>
                <a:gridCol w="1193841">
                  <a:extLst>
                    <a:ext uri="{9D8B030D-6E8A-4147-A177-3AD203B41FA5}">
                      <a16:colId xmlns:a16="http://schemas.microsoft.com/office/drawing/2014/main" val="1883568703"/>
                    </a:ext>
                  </a:extLst>
                </a:gridCol>
                <a:gridCol w="943307">
                  <a:extLst>
                    <a:ext uri="{9D8B030D-6E8A-4147-A177-3AD203B41FA5}">
                      <a16:colId xmlns:a16="http://schemas.microsoft.com/office/drawing/2014/main" val="1630070449"/>
                    </a:ext>
                  </a:extLst>
                </a:gridCol>
                <a:gridCol w="1189874">
                  <a:extLst>
                    <a:ext uri="{9D8B030D-6E8A-4147-A177-3AD203B41FA5}">
                      <a16:colId xmlns:a16="http://schemas.microsoft.com/office/drawing/2014/main" val="4028499565"/>
                    </a:ext>
                  </a:extLst>
                </a:gridCol>
              </a:tblGrid>
              <a:tr h="556254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b="1" dirty="0">
                          <a:effectLst/>
                        </a:rPr>
                        <a:t>База података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b="1" dirty="0">
                          <a:effectLst/>
                        </a:rPr>
                        <a:t>Тип базе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b="1" dirty="0">
                          <a:effectLst/>
                        </a:rPr>
                        <a:t>Језик у коме је написана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b="1" dirty="0">
                          <a:effectLst/>
                        </a:rPr>
                        <a:t>Упитни језик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b="1" dirty="0">
                          <a:effectLst/>
                        </a:rPr>
                        <a:t>Трансакциони концепт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b="1" dirty="0">
                          <a:effectLst/>
                        </a:rPr>
                        <a:t>Страни кључеви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b="1" dirty="0">
                          <a:effectLst/>
                        </a:rPr>
                        <a:t>Репликација</a:t>
                      </a:r>
                      <a:endParaRPr lang="en-US" sz="1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extLst>
                  <a:ext uri="{0D108BD9-81ED-4DB2-BD59-A6C34878D82A}">
                    <a16:rowId xmlns:a16="http://schemas.microsoft.com/office/drawing/2014/main" val="2958135320"/>
                  </a:ext>
                </a:extLst>
              </a:tr>
              <a:tr h="41719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InfluxDB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NoSQL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Go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InfluxQL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Не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Не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Да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5034"/>
                  </a:ext>
                </a:extLst>
              </a:tr>
              <a:tr h="41719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Prometheus</a:t>
                      </a: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NoSQL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Go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PromQL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Не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Не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Да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extLst>
                  <a:ext uri="{0D108BD9-81ED-4DB2-BD59-A6C34878D82A}">
                    <a16:rowId xmlns:a16="http://schemas.microsoft.com/office/drawing/2014/main" val="821924220"/>
                  </a:ext>
                </a:extLst>
              </a:tr>
              <a:tr h="41719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TimescaleDB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RDBMS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SQL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ACID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Не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Да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661840"/>
                  </a:ext>
                </a:extLst>
              </a:tr>
              <a:tr h="503924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Graphite</a:t>
                      </a: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NoSQL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Python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Користи функције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Не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Не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>
                          <a:effectLst/>
                        </a:rPr>
                        <a:t>Не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/>
                </a:tc>
                <a:extLst>
                  <a:ext uri="{0D108BD9-81ED-4DB2-BD59-A6C34878D82A}">
                    <a16:rowId xmlns:a16="http://schemas.microsoft.com/office/drawing/2014/main" val="1628608135"/>
                  </a:ext>
                </a:extLst>
              </a:tr>
              <a:tr h="417191"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QuestDB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RDBMS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Java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SQL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</a:rPr>
                        <a:t>ACID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Не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Cyrl-RS" sz="1000" dirty="0">
                          <a:effectLst/>
                        </a:rPr>
                        <a:t>Да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591" marR="55591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17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64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TimescaleDB</a:t>
            </a:r>
            <a:r>
              <a:rPr lang="en-US" dirty="0" smtClean="0"/>
              <a:t> </a:t>
            </a:r>
            <a:r>
              <a:rPr lang="sr-Cyrl-RS" dirty="0" smtClean="0"/>
              <a:t>база података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r>
              <a:rPr lang="en-US" sz="1600" dirty="0" err="1" smtClean="0"/>
              <a:t>TimescaleDB</a:t>
            </a:r>
            <a:r>
              <a:rPr lang="en-US" sz="1600" dirty="0" smtClean="0"/>
              <a:t> </a:t>
            </a:r>
            <a:r>
              <a:rPr lang="sr-Cyrl-RS" sz="1600" dirty="0"/>
              <a:t>је релациона база </a:t>
            </a:r>
            <a:r>
              <a:rPr lang="sr-Cyrl-RS" sz="1600" dirty="0" smtClean="0"/>
              <a:t>података </a:t>
            </a:r>
            <a:r>
              <a:rPr lang="sr-Cyrl-RS" sz="1600" dirty="0"/>
              <a:t>која је оптимизована за брзо читање података и извршавање </a:t>
            </a:r>
            <a:r>
              <a:rPr lang="sr-Cyrl-RS" sz="1600" dirty="0" smtClean="0"/>
              <a:t>комплексних </a:t>
            </a:r>
            <a:r>
              <a:rPr lang="sr-Cyrl-RS" sz="1600" dirty="0"/>
              <a:t>упита</a:t>
            </a:r>
            <a:r>
              <a:rPr lang="sr-Cyrl-RS" sz="1600" dirty="0" smtClean="0"/>
              <a:t>.</a:t>
            </a:r>
          </a:p>
          <a:p>
            <a:pPr marL="76200" indent="0">
              <a:buNone/>
            </a:pPr>
            <a:endParaRPr lang="sr-Cyrl-RS" sz="1600" dirty="0" smtClean="0"/>
          </a:p>
          <a:p>
            <a:pPr marL="76200" indent="0">
              <a:buNone/>
            </a:pPr>
            <a:endParaRPr lang="sr-Cyrl-RS" sz="1600" dirty="0"/>
          </a:p>
          <a:p>
            <a:pPr marL="76200" indent="0">
              <a:buNone/>
            </a:pPr>
            <a:r>
              <a:rPr lang="sr-Cyrl-RS" sz="1600" dirty="0"/>
              <a:t>Имплементирана је као екстензија на </a:t>
            </a:r>
            <a:r>
              <a:rPr lang="en-US" sz="1600" dirty="0" smtClean="0"/>
              <a:t>PostgreSQL.</a:t>
            </a:r>
            <a:endParaRPr lang="sr-Cyrl-RS" sz="1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881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      Хипертабеле и делови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50" y="1814401"/>
            <a:ext cx="59339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7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</TotalTime>
  <Words>515</Words>
  <Application>Microsoft Office PowerPoint</Application>
  <PresentationFormat>On-screen Show (16:9)</PresentationFormat>
  <Paragraphs>203</Paragraphs>
  <Slides>24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Lora</vt:lpstr>
      <vt:lpstr>Montserrat</vt:lpstr>
      <vt:lpstr>Arial</vt:lpstr>
      <vt:lpstr>Quattrocento Sans</vt:lpstr>
      <vt:lpstr>Calibri</vt:lpstr>
      <vt:lpstr>Times New Roman</vt:lpstr>
      <vt:lpstr>Viola template</vt:lpstr>
      <vt:lpstr>TimescaleDB база података</vt:lpstr>
      <vt:lpstr>Временске серије података</vt:lpstr>
      <vt:lpstr>Типови временских серија података</vt:lpstr>
      <vt:lpstr>Анализа временских серија података</vt:lpstr>
      <vt:lpstr>Базе података за временске серије</vt:lpstr>
      <vt:lpstr>Базе података за временске серије</vt:lpstr>
      <vt:lpstr>Базе података за временске серије</vt:lpstr>
      <vt:lpstr>TimescaleDB база података</vt:lpstr>
      <vt:lpstr>      Хипертабеле и делови</vt:lpstr>
      <vt:lpstr>      Хипертабеле и делови</vt:lpstr>
      <vt:lpstr> Скалирање</vt:lpstr>
      <vt:lpstr>Дистрибуиране хипертабеле</vt:lpstr>
      <vt:lpstr>       Компресија података</vt:lpstr>
      <vt:lpstr>   Континуиране агрегације </vt:lpstr>
      <vt:lpstr>      Задржавање података</vt:lpstr>
      <vt:lpstr>Кориснички дефинисане акције</vt:lpstr>
      <vt:lpstr>       Практични део рада</vt:lpstr>
      <vt:lpstr>        Архитектура система</vt:lpstr>
      <vt:lpstr>             База података</vt:lpstr>
      <vt:lpstr>                    Делови</vt:lpstr>
      <vt:lpstr>        Архитектура система</vt:lpstr>
      <vt:lpstr>PowerPoint Presentation</vt:lpstr>
      <vt:lpstr>     Закључак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TimescaleDB baza podataka</dc:title>
  <cp:lastModifiedBy>Nenad Veljković</cp:lastModifiedBy>
  <cp:revision>102</cp:revision>
  <dcterms:modified xsi:type="dcterms:W3CDTF">2022-05-29T18:47:20Z</dcterms:modified>
</cp:coreProperties>
</file>